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2" r:id="rId3"/>
    <p:sldId id="312" r:id="rId4"/>
    <p:sldId id="313" r:id="rId5"/>
    <p:sldId id="283" r:id="rId6"/>
    <p:sldId id="285" r:id="rId7"/>
    <p:sldId id="275" r:id="rId8"/>
    <p:sldId id="265" r:id="rId9"/>
    <p:sldId id="314" r:id="rId10"/>
    <p:sldId id="315" r:id="rId11"/>
    <p:sldId id="273" r:id="rId12"/>
    <p:sldId id="281" r:id="rId13"/>
    <p:sldId id="276" r:id="rId14"/>
    <p:sldId id="258" r:id="rId15"/>
    <p:sldId id="259" r:id="rId16"/>
    <p:sldId id="261" r:id="rId17"/>
    <p:sldId id="260" r:id="rId18"/>
    <p:sldId id="263" r:id="rId19"/>
    <p:sldId id="262" r:id="rId20"/>
    <p:sldId id="267" r:id="rId21"/>
    <p:sldId id="269" r:id="rId22"/>
    <p:sldId id="268" r:id="rId23"/>
    <p:sldId id="270" r:id="rId24"/>
    <p:sldId id="264" r:id="rId25"/>
    <p:sldId id="266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6737A7-6924-4983-E968-BD6A2A26188F}" name="Engle-Wrye, Nicholas" initials="NE" userId="S::nje59@msstate.edu::52028c67-32e2-4e20-832f-0f6e68e1bc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65878"/>
  </p:normalViewPr>
  <p:slideViewPr>
    <p:cSldViewPr snapToGrid="0" snapToObjects="1">
      <p:cViewPr varScale="1">
        <p:scale>
          <a:sx n="72" d="100"/>
          <a:sy n="72" d="100"/>
        </p:scale>
        <p:origin x="1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FB4ED-F305-E842-BA0D-8421050F2542}" type="datetimeFigureOut">
              <a:rPr lang="en-US" smtClean="0"/>
              <a:t>7/23/23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F0C75-FE2D-0246-AC89-77A43B242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9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2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65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067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10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9EFAD-9814-0144-BD09-B2F77D09CA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89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65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80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27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99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64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98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97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45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17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86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5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58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9EFAD-9814-0144-BD09-B2F77D09CA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19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12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3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578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22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94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77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F0C75-FE2D-0246-AC89-77A43B2424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4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F85A-D609-D244-809D-774B51B51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208E6-7655-EB4E-97C5-400CBE33F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46C568-16B7-B25E-1E31-222254C0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B7607DD7-8198-174D-B26D-7996708DD5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88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DEB73-B147-4747-8A95-88DF70F8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33464-E27E-934A-BB1F-B639DF2FE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9A534-72E5-404F-A73D-A2B0B190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A92C-8AAB-864C-9E67-6996A8E7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6E811-A515-E64B-9FFF-1AC0A68F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4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6BECF-B545-914C-9F90-15B0264FC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4E3E5-5F04-5F45-AF3D-E0C1A20E1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CEE38-F821-E742-8249-FD48BC0D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CAE30-3065-FD41-AAB2-E8005E5E6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696F-2273-4E4D-91FB-C0E5A35A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40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5004-4C61-2E49-A454-F301DA62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8188-2BAE-1F47-9965-8BCD711E1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BCACB-8C96-C54B-8470-446465C3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DA27C-887C-2044-B78E-D3D4ECF68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70844-BDCB-3C49-B232-758AD21B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8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B7E3-86E9-F748-A384-14BEF47C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D47E9-5F75-7844-B9CD-A268F5D20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B8952-2E4E-314E-BC71-4B496230F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26B1E-EC39-904A-98D2-3849145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47B1-36FF-5747-9834-FDEB7B20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42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0447-E8EF-D44A-BB8D-36C3E8E2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ACB5A-118A-AD4F-8184-0D7D104FF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34593-6D42-2E49-822C-54480BE7F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8916C-751D-D745-9841-6F1F7FCA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B30E8-9A38-804A-8713-9B2D203D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FFB1A-E274-C043-AC46-C5998FA8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3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76FE-34B7-C24C-A956-D30AD765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AAECA-8D41-C449-AD27-E120FF294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D8B05-7368-1447-9D09-A960D899A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53124-6F85-2C40-95CB-7D3CBA2F9A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90C4A6-8231-EF45-BE8F-E2F0AC11E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2C64B-020A-514E-956F-5674532830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F4EC63-E5F4-1E4C-ADEB-65B211B0D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5E2696-D9C3-C14D-B149-BEBF7B37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7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1967-F3DB-3746-9BFF-1B0B6590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81E3E-76B1-CC4C-A3A1-50129733F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B35A3-578C-B540-AB80-ABA1158BF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C5550-25B5-2240-95F0-FB99D680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8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2118AA-D5A8-5C47-AB20-4E1C8225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AAB76-E2E7-9044-9DA0-41AB2C36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8F7B6-C3FB-B64A-AEB0-10822AE03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63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A73D-E980-3346-B10E-8BD9B9CA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FA81C-AE74-DE46-A80D-45F98F31E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AC8BB-CF96-E846-9467-7B4B67AD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5804E-470A-EE47-B9A9-105A5DBB75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4271-D879-9E46-B373-FF1EF0B1F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2E57C-C9F3-5846-A752-72A1D93F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4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4179-0CF4-3040-82D3-ABD56B94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B34E7E-59DE-3142-B413-BFB10CB029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24B76-D23A-9140-AC3F-430A90ABA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90966-5ED0-6A4C-8E8E-0FF92D495F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8C606-3C5E-BC43-9ED6-A8722108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3AD4F-27CE-4440-9DEE-C02FB9E78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4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D5B20-1FB7-5043-A273-439C7458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22DB9-EFF8-BE4B-A535-741B49E69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19302-3F41-0045-BC85-59C88DDF5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5102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FD7C-1972-554D-97A9-00907613A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distribution of phylogenetic and trait diversity of angiosperms</a:t>
            </a:r>
          </a:p>
        </p:txBody>
      </p:sp>
      <p:pic>
        <p:nvPicPr>
          <p:cNvPr id="3" name="Picture 2" descr="A close up of a flower&#10;&#10;Description automatically generated">
            <a:extLst>
              <a:ext uri="{FF2B5EF4-FFF2-40B4-BE49-F238E27FC236}">
                <a16:creationId xmlns:a16="http://schemas.microsoft.com/office/drawing/2014/main" id="{932E36F8-F48E-E159-A0B9-259132B85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" y="4099395"/>
            <a:ext cx="3489434" cy="2741979"/>
          </a:xfrm>
          <a:prstGeom prst="rect">
            <a:avLst/>
          </a:prstGeom>
        </p:spPr>
      </p:pic>
      <p:pic>
        <p:nvPicPr>
          <p:cNvPr id="4" name="Picture 3" descr="A red flower with green leaves&#10;&#10;Description automatically generated">
            <a:extLst>
              <a:ext uri="{FF2B5EF4-FFF2-40B4-BE49-F238E27FC236}">
                <a16:creationId xmlns:a16="http://schemas.microsoft.com/office/drawing/2014/main" id="{F1F00787-A7B2-F961-70D5-B0BC44C13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941" y="3823937"/>
            <a:ext cx="4471183" cy="30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65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9B90-9B4F-4945-8FE9-591AF05E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5448-7163-0145-8427-33A9B5894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these traits as a proxy for overall ancestral trait diversity</a:t>
            </a:r>
          </a:p>
          <a:p>
            <a:r>
              <a:rPr lang="en-US" dirty="0"/>
              <a:t>Focused on proportion of the community with plesiomorphic traits</a:t>
            </a:r>
          </a:p>
          <a:p>
            <a:pPr lvl="1"/>
            <a:r>
              <a:rPr lang="en-US" dirty="0"/>
              <a:t>E.g. --A grid cell with 0.5 chloranthoid teeth = half of the community members in that grid cell have chloranthoid teeth</a:t>
            </a:r>
          </a:p>
          <a:p>
            <a:pPr lvl="1"/>
            <a:r>
              <a:rPr lang="en-US" dirty="0"/>
              <a:t>Considered both individual traits and means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B0CE0-3893-6B35-6F15-EACF324EE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975F-928E-234E-BC03-A4A40312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67D29-6501-D948-BD08-1D6DEDF54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43952" cy="32879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Determine global patterns of angiosperm community age</a:t>
            </a:r>
          </a:p>
          <a:p>
            <a:r>
              <a:rPr lang="en-US" dirty="0"/>
              <a:t>Classic hypotheses about ”relicts” in climatically stable island environments – Madagascar, New Caledonia</a:t>
            </a:r>
          </a:p>
          <a:p>
            <a:r>
              <a:rPr lang="en-US" dirty="0"/>
              <a:t>In many respects, expanding on a recent Nature paper on the flora of China – uncovered major age gradients related to climate stability and orogeny</a:t>
            </a:r>
          </a:p>
          <a:p>
            <a:pPr lvl="1"/>
            <a:r>
              <a:rPr lang="en-US" dirty="0"/>
              <a:t>Relied heavily on taxonomic ranks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696A56D-9756-8B4E-A652-D2631C12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035" y="232994"/>
            <a:ext cx="4109965" cy="328797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F99BB2-A489-B44C-A612-022C9FB1D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3" y="5271580"/>
            <a:ext cx="4487480" cy="15864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02D8F-C9A1-F15A-6F6A-CDFE4FD1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9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593C-7003-474E-A9A4-5051131CC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and node 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414B-FCB2-6646-BB10-8DE9DB680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Largely measure the same thing… 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0.6467</a:t>
            </a:r>
          </a:p>
          <a:p>
            <a:r>
              <a:rPr lang="en-US" dirty="0"/>
              <a:t>Typical problem – separating species richness effects from biodiversity measures</a:t>
            </a:r>
          </a:p>
          <a:p>
            <a:pPr lvl="1"/>
            <a:r>
              <a:rPr lang="en-US" dirty="0"/>
              <a:t>Not cumulative like Faith’s PD but there could still be sampling effects</a:t>
            </a:r>
          </a:p>
          <a:p>
            <a:pPr lvl="1"/>
            <a:r>
              <a:rPr lang="en-US" dirty="0"/>
              <a:t>Node height ~ species richness 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0.1289 </a:t>
            </a:r>
          </a:p>
          <a:p>
            <a:pPr lvl="2"/>
            <a:r>
              <a:rPr lang="en-US" dirty="0"/>
              <a:t>Could include species richness as predictor to separate</a:t>
            </a:r>
          </a:p>
          <a:p>
            <a:pPr lvl="1"/>
            <a:r>
              <a:rPr lang="en-US" dirty="0">
                <a:sym typeface="Wingdings" pitchFamily="2" charset="2"/>
              </a:rPr>
              <a:t>Tip length ~ </a:t>
            </a:r>
            <a:r>
              <a:rPr lang="en-US" dirty="0"/>
              <a:t>species richness 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 0.004349, continued with this</a:t>
            </a:r>
          </a:p>
          <a:p>
            <a:pPr lvl="1"/>
            <a:r>
              <a:rPr lang="en-US" dirty="0"/>
              <a:t>Explanatory power of environmental variables was also better for tip length (with ~0.4 more </a:t>
            </a:r>
            <a:r>
              <a:rPr lang="en-US" i="1" dirty="0"/>
              <a:t>R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Focused on tip lengths</a:t>
            </a:r>
          </a:p>
          <a:p>
            <a:endParaRPr lang="en-US" dirty="0">
              <a:sym typeface="Wingdings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0E35D-9C8D-00A5-6BEC-5F58BEBA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2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658A-3D63-CF4E-9D69-F45E2BD9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0483F-2B85-C740-9DF2-B9E485C11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communities with phylogenetically old species enriched for plesiomorphic traits?</a:t>
            </a:r>
          </a:p>
          <a:p>
            <a:pPr lvl="1"/>
            <a:r>
              <a:rPr lang="en-US" dirty="0"/>
              <a:t>Plesiomorphic traits correlate weakly or not at all to phylogenetic measures of age</a:t>
            </a:r>
          </a:p>
          <a:p>
            <a:pPr lvl="1"/>
            <a:r>
              <a:rPr lang="en-US" dirty="0"/>
              <a:t>E.g., ethereal oil cells vs. mean node age,</a:t>
            </a:r>
            <a:r>
              <a:rPr lang="en-US" i="1" dirty="0"/>
              <a:t> R</a:t>
            </a:r>
            <a:r>
              <a:rPr lang="en-US" baseline="30000" dirty="0"/>
              <a:t>2 </a:t>
            </a:r>
            <a:r>
              <a:rPr lang="en-US" dirty="0"/>
              <a:t>0.024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7A7E9-9330-4DEE-959E-A3EAF3C50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1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9365-7E9E-604C-83D2-300107A5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of trait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2A0F-2360-1C43-B4BD-79897323B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Showing fractional richness of plesiomorphic trait</a:t>
            </a:r>
          </a:p>
          <a:p>
            <a:pPr lvl="1"/>
            <a:r>
              <a:rPr lang="en-US" dirty="0"/>
              <a:t>Each grid shows species richness for only taxa with the trait</a:t>
            </a:r>
          </a:p>
          <a:p>
            <a:r>
              <a:rPr lang="en-US" dirty="0"/>
              <a:t>Color scale</a:t>
            </a:r>
          </a:p>
          <a:p>
            <a:pPr lvl="1"/>
            <a:r>
              <a:rPr lang="en-US" dirty="0"/>
              <a:t>Jenks natural breaks (scaling is long-tailed in many)</a:t>
            </a:r>
          </a:p>
          <a:p>
            <a:pPr lvl="2"/>
            <a:r>
              <a:rPr lang="en-US" dirty="0"/>
              <a:t>Deals with exponential and other distributions</a:t>
            </a:r>
          </a:p>
          <a:p>
            <a:pPr lvl="2"/>
            <a:r>
              <a:rPr lang="en-US" dirty="0"/>
              <a:t>Brings out contrast in the dataset </a:t>
            </a:r>
          </a:p>
          <a:p>
            <a:pPr lvl="1"/>
            <a:r>
              <a:rPr lang="en-US" dirty="0"/>
              <a:t>Scaling depends on variable (not 0% to 100%)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62E92-4CAF-4B42-3BAF-8641DDDD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58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3C62-4044-624E-86EF-6F64CA96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Laminar stamens</a:t>
            </a:r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C4EB7BA4-8204-6B44-A670-BD8F786C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863397"/>
            <a:ext cx="11912600" cy="4749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6A912-2A14-E1DE-3673-FF0DF244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37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3C62-4044-624E-86EF-6F64CA96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Perianth phyllotaxis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7BD7811-0C53-BD44-9425-D01884AD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1821355"/>
            <a:ext cx="12103100" cy="4749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85EB4-7546-7E31-2C9C-55F2FC07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0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DF32-356C-B84F-B317-089F145C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Stamen phyllotaxis</a:t>
            </a:r>
          </a:p>
        </p:txBody>
      </p:sp>
      <p:pic>
        <p:nvPicPr>
          <p:cNvPr id="5" name="Picture 4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F01000BA-95D2-F64B-8805-CD7ACFB8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90688"/>
            <a:ext cx="11887200" cy="47879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58D6857-8B8A-2741-9E83-9684B52DE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76762"/>
            <a:ext cx="1727200" cy="1181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0C756-9A6E-22B9-7D25-1B909319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55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054DF-DA69-704C-91D2-467AA64F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Chloranthoid teeth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B361CC4-D90E-D044-B3E0-00E6CBBC2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690688"/>
            <a:ext cx="11620500" cy="5054600"/>
          </a:xfrm>
          <a:prstGeom prst="rect">
            <a:avLst/>
          </a:prstGeom>
        </p:spPr>
      </p:pic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F68950B0-B8CE-F14E-9684-190E7CAEF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79" y="4737100"/>
            <a:ext cx="1511300" cy="1193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3BEFC-9978-31EB-4C18-BE70B387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45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DF32-356C-B84F-B317-089F145C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Ethereal oil cells</a:t>
            </a:r>
          </a:p>
        </p:txBody>
      </p:sp>
      <p:pic>
        <p:nvPicPr>
          <p:cNvPr id="4" name="Picture 3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7B72275B-4BF9-6642-AF57-9B2C088F8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1818947"/>
            <a:ext cx="11899900" cy="48387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FAD9A7E-F5CC-D542-8121-B724BBBF9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95812"/>
            <a:ext cx="1701800" cy="1143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F8A6-06F8-8DB1-8023-7920ADBF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9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9FA6-7282-CFEE-63C2-C51039D1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F5C3-CA99-A294-4467-EA82914DE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Phylogenetic study of where on earth is the early history of angiosperms disproportionally preserved?</a:t>
            </a:r>
          </a:p>
          <a:p>
            <a:pPr lvl="1"/>
            <a:r>
              <a:rPr lang="en-US" dirty="0"/>
              <a:t>I.e. where communities with longer than expected branch lengths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ACC66-10DD-4E6E-8C62-B9F6FA20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81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4A76-03F9-B747-89ED-1F29DE6D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036BA-4B9C-794C-AE69-F60C91EC0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all traits share the same distribution</a:t>
            </a:r>
          </a:p>
          <a:p>
            <a:r>
              <a:rPr lang="en-US" dirty="0"/>
              <a:t>We predicted we could find areas where ancestral traits were concentrated, but we found little concordance among them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32C6F-6038-D51A-FC36-AEBA6536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25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5CA0F5-6D63-B640-B3A8-D50D42D00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25" y="982151"/>
            <a:ext cx="7042150" cy="4893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34DE1-0790-0942-8661-A213306445D8}"/>
              </a:ext>
            </a:extLst>
          </p:cNvPr>
          <p:cNvSpPr txBox="1"/>
          <p:nvPr/>
        </p:nvSpPr>
        <p:spPr>
          <a:xfrm>
            <a:off x="283028" y="6211668"/>
            <a:ext cx="10613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common pattern – reverse of expectation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96EF9B-E454-064A-1C28-10E4103A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16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E8BE5C-EB90-3F4A-82AF-79D6171AF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193" y="570253"/>
            <a:ext cx="8227613" cy="57174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9E3B-7109-7714-F2F0-85417464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1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AE5E8E-9362-9340-AF23-128D6224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199" y="716189"/>
            <a:ext cx="7807601" cy="5425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890FD-3203-AC42-AE05-6F6136A7BD42}"/>
              </a:ext>
            </a:extLst>
          </p:cNvPr>
          <p:cNvSpPr txBox="1"/>
          <p:nvPr/>
        </p:nvSpPr>
        <p:spPr>
          <a:xfrm>
            <a:off x="7913914" y="6211669"/>
            <a:ext cx="5214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– some traits are too rare to produce meaningful plots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6354D-7698-D348-AE4D-31C2708A7A54}"/>
              </a:ext>
            </a:extLst>
          </p:cNvPr>
          <p:cNvSpPr txBox="1"/>
          <p:nvPr/>
        </p:nvSpPr>
        <p:spPr>
          <a:xfrm>
            <a:off x="283028" y="6211668"/>
            <a:ext cx="521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Opposite pattern – follows expectations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B4FEF-FB6B-3B27-CC3F-A332F4BA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10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E4C9-D135-FF49-AA6B-A574662A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78122-3901-2E4D-B455-5D612DB0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Put grid cells in a model fitting framework</a:t>
            </a:r>
          </a:p>
          <a:p>
            <a:r>
              <a:rPr lang="en-US" dirty="0"/>
              <a:t>Generalized Linear Model </a:t>
            </a:r>
          </a:p>
          <a:p>
            <a:r>
              <a:rPr lang="en-US" dirty="0"/>
              <a:t>Focused on tip lengths per reasons from previous slide</a:t>
            </a:r>
          </a:p>
          <a:p>
            <a:pPr lvl="1"/>
            <a:r>
              <a:rPr lang="en-US" dirty="0"/>
              <a:t>Treated tip length as response variable</a:t>
            </a:r>
          </a:p>
          <a:p>
            <a:r>
              <a:rPr lang="en-US" dirty="0"/>
              <a:t>Seek to identify environmental drivers of community age metrics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B3626-37BC-5E16-DA9D-4DC7D0247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8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E4C9-D135-FF49-AA6B-A574662A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78122-3901-2E4D-B455-5D612DB0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of environment – 12 temperature, precipitation, soil predictors, tip length as response</a:t>
            </a:r>
          </a:p>
          <a:p>
            <a:pPr lvl="1"/>
            <a:r>
              <a:rPr lang="en-US" dirty="0"/>
              <a:t>Adj. R2 0.663 – good explanatory power</a:t>
            </a:r>
          </a:p>
          <a:p>
            <a:pPr lvl="1"/>
            <a:r>
              <a:rPr lang="en-US" dirty="0"/>
              <a:t>Normalized coefficients with intuitive interpretation</a:t>
            </a:r>
          </a:p>
          <a:p>
            <a:pPr lvl="1"/>
            <a:r>
              <a:rPr lang="en-US" dirty="0"/>
              <a:t>Positive correlation (associated with older species): precipitation, temperature, elevation</a:t>
            </a:r>
          </a:p>
          <a:p>
            <a:pPr lvl="1"/>
            <a:r>
              <a:rPr lang="en-US" dirty="0"/>
              <a:t>Negative correlation (associated with younger species): seasonality, soil fertility</a:t>
            </a:r>
          </a:p>
          <a:p>
            <a:pPr lvl="1"/>
            <a:r>
              <a:rPr lang="en-US" dirty="0"/>
              <a:t>Variable importance (absolute value of standardized coefficients): Mean annual temperature </a:t>
            </a:r>
            <a:r>
              <a:rPr lang="en-US" dirty="0">
                <a:sym typeface="Wingdings" pitchFamily="2" charset="2"/>
              </a:rPr>
              <a:t> mean annual precipitation  soil predictors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DC869-E7D8-7E3C-0F14-9538283C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77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F311-888C-E746-8097-2DD05135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initial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65D9C-02A9-044E-9C4C-F6C95B018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Trait-based measures that try to capture classic hypotheses </a:t>
            </a:r>
          </a:p>
          <a:p>
            <a:r>
              <a:rPr lang="en-US" dirty="0"/>
              <a:t>Traits based measures</a:t>
            </a:r>
          </a:p>
          <a:p>
            <a:pPr lvl="1"/>
            <a:r>
              <a:rPr lang="en-US" dirty="0"/>
              <a:t>don’t agree:</a:t>
            </a:r>
          </a:p>
          <a:p>
            <a:pPr lvl="2"/>
            <a:r>
              <a:rPr lang="en-US" dirty="0"/>
              <a:t>Among themselves</a:t>
            </a:r>
          </a:p>
          <a:p>
            <a:pPr lvl="2"/>
            <a:r>
              <a:rPr lang="en-US" dirty="0"/>
              <a:t>With phylogenetic measures of species age</a:t>
            </a:r>
          </a:p>
          <a:p>
            <a:pPr lvl="1"/>
            <a:r>
              <a:rPr lang="en-US" dirty="0"/>
              <a:t>Have different environmental correlates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AECCC-F3D8-4896-4378-2D06F8B0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88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F311-888C-E746-8097-2DD05135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65D9C-02A9-044E-9C4C-F6C95B018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Tease apart differing environmental relationships with measures of community “age” or PD</a:t>
            </a:r>
          </a:p>
          <a:p>
            <a:r>
              <a:rPr lang="en-US" dirty="0"/>
              <a:t>Different ways of measuring climate disturbance – investigate central hypothesis of historical climate-trait relationships but for now looks like little relationship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3090D-CFD2-51E5-6B34-CD17CC65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9FA6-7282-CFEE-63C2-C51039D1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F5C3-CA99-A294-4467-EA82914DE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How does this compare to traditional ideas about this</a:t>
            </a:r>
          </a:p>
          <a:p>
            <a:r>
              <a:rPr lang="en-US" dirty="0"/>
              <a:t>Classic hypotheses</a:t>
            </a:r>
          </a:p>
          <a:p>
            <a:pPr lvl="1"/>
            <a:r>
              <a:rPr lang="en-US" dirty="0"/>
              <a:t>Traditionally focus on tropical rainforest, island environments and old geologies</a:t>
            </a:r>
          </a:p>
          <a:p>
            <a:pPr lvl="1"/>
            <a:r>
              <a:rPr lang="en-US" dirty="0"/>
              <a:t>Climatically stable ancient oceanic islands</a:t>
            </a:r>
          </a:p>
          <a:p>
            <a:pPr lvl="1"/>
            <a:r>
              <a:rPr lang="en-US" dirty="0"/>
              <a:t>New Caledonia, Madagascar, etc.</a:t>
            </a:r>
          </a:p>
          <a:p>
            <a:r>
              <a:rPr lang="en-US" dirty="0"/>
              <a:t>OCBILs</a:t>
            </a:r>
          </a:p>
          <a:p>
            <a:pPr lvl="1"/>
            <a:r>
              <a:rPr lang="en-US" dirty="0"/>
              <a:t>Geologically old, climatically stable regions, with low fertility that allow for low extinction</a:t>
            </a:r>
          </a:p>
          <a:p>
            <a:pPr lvl="1"/>
            <a:r>
              <a:rPr lang="en-US" dirty="0"/>
              <a:t>South Africa, SW Australia, etc.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ACC66-10DD-4E6E-8C62-B9F6FA20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8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9FA6-7282-CFEE-63C2-C51039D1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F5C3-CA99-A294-4467-EA82914DE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Are PD &amp;/or species richness higher in these areas</a:t>
            </a:r>
          </a:p>
          <a:p>
            <a:r>
              <a:rPr lang="en-US" dirty="0"/>
              <a:t>Is the presence of plesiomorphic angiosperm traits associated with these areas?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ACC66-10DD-4E6E-8C62-B9F6FA20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1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9FA6-7282-CFEE-63C2-C51039D1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F5C3-CA99-A294-4467-EA82914DE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005638" cy="5032375"/>
          </a:xfrm>
        </p:spPr>
        <p:txBody>
          <a:bodyPr>
            <a:normAutofit/>
          </a:bodyPr>
          <a:lstStyle/>
          <a:p>
            <a:r>
              <a:rPr lang="en-US" dirty="0"/>
              <a:t>First step – map where the early diversity of flowering plants is best preserved today</a:t>
            </a:r>
          </a:p>
          <a:p>
            <a:r>
              <a:rPr lang="en-US" dirty="0"/>
              <a:t>Two ways to measure</a:t>
            </a:r>
          </a:p>
          <a:p>
            <a:pPr lvl="1"/>
            <a:r>
              <a:rPr lang="en-US" dirty="0"/>
              <a:t>Phylogenetic diversity</a:t>
            </a:r>
          </a:p>
          <a:p>
            <a:pPr lvl="2"/>
            <a:r>
              <a:rPr lang="en-US" dirty="0"/>
              <a:t>Popular modern method</a:t>
            </a:r>
          </a:p>
          <a:p>
            <a:pPr lvl="2"/>
            <a:r>
              <a:rPr lang="en-US" dirty="0"/>
              <a:t>Merge spatial and phylogenetic data, calculate one of several summary stats</a:t>
            </a:r>
          </a:p>
          <a:p>
            <a:pPr lvl="1"/>
            <a:r>
              <a:rPr lang="en-US" dirty="0"/>
              <a:t>Trait diversity </a:t>
            </a:r>
          </a:p>
          <a:p>
            <a:pPr lvl="2"/>
            <a:r>
              <a:rPr lang="en-US" dirty="0"/>
              <a:t>Often what early hypotheses referred to – plesiomorphic traits </a:t>
            </a:r>
          </a:p>
          <a:p>
            <a:r>
              <a:rPr lang="en-US" dirty="0"/>
              <a:t>Wanted to assess in two ways – phylogenetic stats but traditionally morphologically conservative taxa were the focus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B2DFC-217E-041C-3D9C-358C35077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656" y="197176"/>
            <a:ext cx="3712411" cy="3703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51315F2-E651-6886-2E5B-B159402D26D0}"/>
              </a:ext>
            </a:extLst>
          </p:cNvPr>
          <p:cNvGrpSpPr/>
          <p:nvPr/>
        </p:nvGrpSpPr>
        <p:grpSpPr>
          <a:xfrm>
            <a:off x="8589376" y="4468872"/>
            <a:ext cx="3549316" cy="1822391"/>
            <a:chOff x="7363326" y="4354572"/>
            <a:chExt cx="3549316" cy="1822391"/>
          </a:xfrm>
        </p:grpSpPr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55FA0262-BA63-095B-1789-1FFB46D3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326" y="4354572"/>
              <a:ext cx="2940383" cy="18223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E423D3-9DA9-FF6E-4288-D5EFD1D68D89}"/>
                </a:ext>
              </a:extLst>
            </p:cNvPr>
            <p:cNvSpPr/>
            <p:nvPr/>
          </p:nvSpPr>
          <p:spPr>
            <a:xfrm>
              <a:off x="9998242" y="4808567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DAEDB7-75BD-E69A-A407-23AA3F53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53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4FC9-5406-2372-3B34-E000FDC8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Biotaphy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59A51-45D9-F2C7-3F98-5A913650C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5338" cy="4351338"/>
          </a:xfrm>
        </p:spPr>
        <p:txBody>
          <a:bodyPr/>
          <a:lstStyle/>
          <a:p>
            <a:r>
              <a:rPr lang="en-US" dirty="0"/>
              <a:t>Collaborative project between UF, KU, U </a:t>
            </a:r>
            <a:r>
              <a:rPr lang="en-US" dirty="0" err="1"/>
              <a:t>Mich</a:t>
            </a:r>
            <a:r>
              <a:rPr lang="en-US" dirty="0"/>
              <a:t>, MSU</a:t>
            </a:r>
          </a:p>
          <a:p>
            <a:r>
              <a:rPr lang="en-US" dirty="0"/>
              <a:t>Preliminary analyses</a:t>
            </a:r>
          </a:p>
          <a:p>
            <a:r>
              <a:rPr lang="en-US" dirty="0"/>
              <a:t>Data wrangling – linked ~40,000 SDMs with trait data, environmental predictors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8377F-AD77-F252-CE62-51A45FC76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824" y="182562"/>
            <a:ext cx="3228618" cy="32861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80D3B-864D-6D01-4799-38CB9450A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2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5DE6-0D22-8940-AD6C-503D8797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82A18-1D96-A74C-B497-BACFF5A93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9771" cy="4351338"/>
          </a:xfrm>
        </p:spPr>
        <p:txBody>
          <a:bodyPr/>
          <a:lstStyle/>
          <a:p>
            <a:r>
              <a:rPr lang="en-US" dirty="0"/>
              <a:t>Tip and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C9780-2001-D24F-AE7A-086416855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828" y="403525"/>
            <a:ext cx="2006991" cy="3405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171F5-3F0D-E242-84D7-46BC2354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230" y="4010506"/>
            <a:ext cx="1711570" cy="2668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8CD7F-FA55-2448-9CCA-DA8E3E2FCA03}"/>
              </a:ext>
            </a:extLst>
          </p:cNvPr>
          <p:cNvSpPr txBox="1"/>
          <p:nvPr/>
        </p:nvSpPr>
        <p:spPr>
          <a:xfrm>
            <a:off x="9437914" y="161259"/>
            <a:ext cx="164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88393-F02C-144D-9E12-C4CBEDF8B61D}"/>
              </a:ext>
            </a:extLst>
          </p:cNvPr>
          <p:cNvSpPr txBox="1"/>
          <p:nvPr/>
        </p:nvSpPr>
        <p:spPr>
          <a:xfrm>
            <a:off x="9312728" y="4038514"/>
            <a:ext cx="164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 ages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A463C0-D246-F973-050B-5F5199BE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4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9B90-9B4F-4945-8FE9-591AF05E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5448-7163-0145-8427-33A9B5894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Made a list of 22 traits that</a:t>
            </a:r>
          </a:p>
          <a:p>
            <a:pPr lvl="1"/>
            <a:r>
              <a:rPr lang="en-US" dirty="0"/>
              <a:t>Are highly conserved</a:t>
            </a:r>
          </a:p>
          <a:p>
            <a:pPr lvl="1"/>
            <a:r>
              <a:rPr lang="en-US" dirty="0"/>
              <a:t>Able to be scored at the familial or ordinal levels</a:t>
            </a:r>
          </a:p>
          <a:p>
            <a:pPr lvl="1"/>
            <a:r>
              <a:rPr lang="en-US" dirty="0"/>
              <a:t>We will discuss 5: Laminar stamens, perianth phyllotaxis, stamen phyllotaxis, chloranthoid teeth, &amp; ethereal oil cells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B0CE0-3893-6B35-6F15-EACF324EE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29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9B90-9B4F-4945-8FE9-591AF05E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5448-7163-0145-8427-33A9B5894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Scored traits categorically as 0, 1, 2…, etc. at familial and ordinal levels</a:t>
            </a:r>
          </a:p>
          <a:p>
            <a:pPr lvl="1"/>
            <a:r>
              <a:rPr lang="en-US" dirty="0"/>
              <a:t>Traits recovered as ancestral by (Soltis et al. 2018) were assigned the “0 “ category</a:t>
            </a:r>
          </a:p>
          <a:p>
            <a:pPr lvl="1"/>
            <a:r>
              <a:rPr lang="en-US" dirty="0"/>
              <a:t>Any other number is assigned to derived states/ apomorphies</a:t>
            </a:r>
          </a:p>
          <a:p>
            <a:pPr lvl="1"/>
            <a:r>
              <a:rPr lang="en-US" dirty="0"/>
              <a:t>Traits were associated to individual taxa by GBIF backbone taxonomy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B0CE0-3893-6B35-6F15-EACF324EE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07DD7-8198-174D-B26D-7996708DD5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43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36512</TotalTime>
  <Words>903</Words>
  <Application>Microsoft Macintosh PowerPoint</Application>
  <PresentationFormat>Widescreen</PresentationFormat>
  <Paragraphs>167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Spatial distribution of phylogenetic and trait diversity of angiosperms</vt:lpstr>
      <vt:lpstr>Intro</vt:lpstr>
      <vt:lpstr>Intro</vt:lpstr>
      <vt:lpstr>Intro</vt:lpstr>
      <vt:lpstr>How?</vt:lpstr>
      <vt:lpstr>Biotaphy project</vt:lpstr>
      <vt:lpstr>Definitions</vt:lpstr>
      <vt:lpstr>Traits</vt:lpstr>
      <vt:lpstr>Traits</vt:lpstr>
      <vt:lpstr>Traits</vt:lpstr>
      <vt:lpstr>Goals</vt:lpstr>
      <vt:lpstr>Tip and node ages</vt:lpstr>
      <vt:lpstr>Dataset properties</vt:lpstr>
      <vt:lpstr>Maps of trait diversity</vt:lpstr>
      <vt:lpstr>Laminar stamens</vt:lpstr>
      <vt:lpstr>Perianth phyllotaxis</vt:lpstr>
      <vt:lpstr>Stamen phyllotaxis</vt:lpstr>
      <vt:lpstr>Chloranthoid teeth</vt:lpstr>
      <vt:lpstr>Ethereal oil cells</vt:lpstr>
      <vt:lpstr>What have we learned?</vt:lpstr>
      <vt:lpstr>PowerPoint Presentation</vt:lpstr>
      <vt:lpstr>PowerPoint Presentation</vt:lpstr>
      <vt:lpstr>PowerPoint Presentation</vt:lpstr>
      <vt:lpstr>Model fitting</vt:lpstr>
      <vt:lpstr>Model fitting</vt:lpstr>
      <vt:lpstr>Summary of initial observations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Ancient Angio</dc:title>
  <dc:creator>Folk,Ryan</dc:creator>
  <cp:lastModifiedBy>Engle-Wrye, Nicholas</cp:lastModifiedBy>
  <cp:revision>51</cp:revision>
  <dcterms:created xsi:type="dcterms:W3CDTF">2022-01-26T14:55:21Z</dcterms:created>
  <dcterms:modified xsi:type="dcterms:W3CDTF">2023-07-23T21:58:52Z</dcterms:modified>
</cp:coreProperties>
</file>